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5" r:id="rId2"/>
    <p:sldMasterId id="2147483673" r:id="rId3"/>
    <p:sldMasterId id="2147483661" r:id="rId4"/>
  </p:sldMasterIdLst>
  <p:notesMasterIdLst>
    <p:notesMasterId r:id="rId16"/>
  </p:notesMasterIdLst>
  <p:sldIdLst>
    <p:sldId id="256" r:id="rId5"/>
    <p:sldId id="287" r:id="rId6"/>
    <p:sldId id="288" r:id="rId7"/>
    <p:sldId id="289" r:id="rId8"/>
    <p:sldId id="294" r:id="rId9"/>
    <p:sldId id="290" r:id="rId10"/>
    <p:sldId id="295" r:id="rId11"/>
    <p:sldId id="292" r:id="rId12"/>
    <p:sldId id="298" r:id="rId13"/>
    <p:sldId id="293" r:id="rId14"/>
    <p:sldId id="29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2"/>
    <p:restoredTop sz="88260" autoAdjust="0"/>
  </p:normalViewPr>
  <p:slideViewPr>
    <p:cSldViewPr snapToGrid="0">
      <p:cViewPr varScale="1">
        <p:scale>
          <a:sx n="115" d="100"/>
          <a:sy n="115" d="100"/>
        </p:scale>
        <p:origin x="2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64581E-7CCF-AD4D-98DA-EA727C84D35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173E31-5250-694B-9571-2803F58704E4}">
      <dgm:prSet/>
      <dgm:spPr/>
      <dgm:t>
        <a:bodyPr/>
        <a:lstStyle/>
        <a:p>
          <a:r>
            <a:rPr lang="en-US" dirty="0"/>
            <a:t>1. Segmentation</a:t>
          </a:r>
        </a:p>
      </dgm:t>
    </dgm:pt>
    <dgm:pt modelId="{FFACB0CC-0D22-8842-BC4B-6C0933B86D2E}" type="parTrans" cxnId="{F05992E3-004A-AA44-97EF-8B240FED45BA}">
      <dgm:prSet/>
      <dgm:spPr/>
      <dgm:t>
        <a:bodyPr/>
        <a:lstStyle/>
        <a:p>
          <a:endParaRPr lang="en-US"/>
        </a:p>
      </dgm:t>
    </dgm:pt>
    <dgm:pt modelId="{B5D054E7-2434-214B-8A08-90074F681B2C}" type="sibTrans" cxnId="{F05992E3-004A-AA44-97EF-8B240FED45BA}">
      <dgm:prSet/>
      <dgm:spPr/>
      <dgm:t>
        <a:bodyPr/>
        <a:lstStyle/>
        <a:p>
          <a:endParaRPr lang="en-US"/>
        </a:p>
      </dgm:t>
    </dgm:pt>
    <dgm:pt modelId="{947BE8CE-CB6A-7D46-9622-4CAFF1715F3E}">
      <dgm:prSet/>
      <dgm:spPr/>
      <dgm:t>
        <a:bodyPr/>
        <a:lstStyle/>
        <a:p>
          <a:r>
            <a:rPr lang="en-US" dirty="0"/>
            <a:t>2. Calculate mean for each segmented cell</a:t>
          </a:r>
        </a:p>
      </dgm:t>
    </dgm:pt>
    <dgm:pt modelId="{BE0FE9D9-11EF-C449-AC8C-C35215F912B0}" type="parTrans" cxnId="{92231662-CB18-C248-BF52-C073529CAA5A}">
      <dgm:prSet/>
      <dgm:spPr/>
      <dgm:t>
        <a:bodyPr/>
        <a:lstStyle/>
        <a:p>
          <a:endParaRPr lang="en-US"/>
        </a:p>
      </dgm:t>
    </dgm:pt>
    <dgm:pt modelId="{DC2F17E1-37E7-9440-9E05-29270983F7CE}" type="sibTrans" cxnId="{92231662-CB18-C248-BF52-C073529CAA5A}">
      <dgm:prSet/>
      <dgm:spPr/>
      <dgm:t>
        <a:bodyPr/>
        <a:lstStyle/>
        <a:p>
          <a:endParaRPr lang="en-US"/>
        </a:p>
      </dgm:t>
    </dgm:pt>
    <dgm:pt modelId="{68EAD576-DA40-4441-A509-E3BC02220228}">
      <dgm:prSet/>
      <dgm:spPr/>
      <dgm:t>
        <a:bodyPr/>
        <a:lstStyle/>
        <a:p>
          <a:r>
            <a:rPr lang="en-US" dirty="0"/>
            <a:t>3. Scatter plot for visualization</a:t>
          </a:r>
        </a:p>
      </dgm:t>
    </dgm:pt>
    <dgm:pt modelId="{631AE80F-DD8C-7D4C-A90C-5B1888EC2646}" type="parTrans" cxnId="{B690F7CD-FE81-644D-9E0B-A90FBA52EEF6}">
      <dgm:prSet/>
      <dgm:spPr/>
      <dgm:t>
        <a:bodyPr/>
        <a:lstStyle/>
        <a:p>
          <a:endParaRPr lang="en-US"/>
        </a:p>
      </dgm:t>
    </dgm:pt>
    <dgm:pt modelId="{248C5F5C-4905-F944-AEBC-2DFC82655B2B}" type="sibTrans" cxnId="{B690F7CD-FE81-644D-9E0B-A90FBA52EEF6}">
      <dgm:prSet/>
      <dgm:spPr/>
      <dgm:t>
        <a:bodyPr/>
        <a:lstStyle/>
        <a:p>
          <a:endParaRPr lang="en-US"/>
        </a:p>
      </dgm:t>
    </dgm:pt>
    <dgm:pt modelId="{D94590F5-6400-8447-8D80-A4A15482D731}">
      <dgm:prSet/>
      <dgm:spPr/>
      <dgm:t>
        <a:bodyPr/>
        <a:lstStyle/>
        <a:p>
          <a:r>
            <a:rPr lang="en-US" dirty="0"/>
            <a:t>4. Intrinsic and extrinsic noise calculation</a:t>
          </a:r>
        </a:p>
      </dgm:t>
    </dgm:pt>
    <dgm:pt modelId="{D313ECE3-7B39-C841-A345-CDB70A7D01DE}" type="parTrans" cxnId="{D978FD77-6DC8-B741-87E6-C117AAD17AA3}">
      <dgm:prSet/>
      <dgm:spPr/>
      <dgm:t>
        <a:bodyPr/>
        <a:lstStyle/>
        <a:p>
          <a:endParaRPr lang="en-US"/>
        </a:p>
      </dgm:t>
    </dgm:pt>
    <dgm:pt modelId="{610A1EF3-F24A-684D-9EA3-698B34F663EB}" type="sibTrans" cxnId="{D978FD77-6DC8-B741-87E6-C117AAD17AA3}">
      <dgm:prSet/>
      <dgm:spPr/>
      <dgm:t>
        <a:bodyPr/>
        <a:lstStyle/>
        <a:p>
          <a:endParaRPr lang="en-US"/>
        </a:p>
      </dgm:t>
    </dgm:pt>
    <dgm:pt modelId="{BE723175-D086-2C43-B5BF-9FB24C2811D7}" type="pres">
      <dgm:prSet presAssocID="{4064581E-7CCF-AD4D-98DA-EA727C84D351}" presName="Name0" presStyleCnt="0">
        <dgm:presLayoutVars>
          <dgm:dir/>
          <dgm:resizeHandles val="exact"/>
        </dgm:presLayoutVars>
      </dgm:prSet>
      <dgm:spPr/>
    </dgm:pt>
    <dgm:pt modelId="{944D2AAA-1867-804C-A6CE-B53D26369681}" type="pres">
      <dgm:prSet presAssocID="{B2173E31-5250-694B-9571-2803F58704E4}" presName="node" presStyleLbl="node1" presStyleIdx="0" presStyleCnt="4">
        <dgm:presLayoutVars>
          <dgm:bulletEnabled val="1"/>
        </dgm:presLayoutVars>
      </dgm:prSet>
      <dgm:spPr/>
    </dgm:pt>
    <dgm:pt modelId="{60830458-1D3B-AC47-B6B8-99E778C08071}" type="pres">
      <dgm:prSet presAssocID="{B5D054E7-2434-214B-8A08-90074F681B2C}" presName="sibTrans" presStyleLbl="sibTrans2D1" presStyleIdx="0" presStyleCnt="3"/>
      <dgm:spPr/>
    </dgm:pt>
    <dgm:pt modelId="{D4A80683-D0BB-E54E-9883-16C4FB3CB07C}" type="pres">
      <dgm:prSet presAssocID="{B5D054E7-2434-214B-8A08-90074F681B2C}" presName="connectorText" presStyleLbl="sibTrans2D1" presStyleIdx="0" presStyleCnt="3"/>
      <dgm:spPr/>
    </dgm:pt>
    <dgm:pt modelId="{D80D4C92-F1E9-0840-9363-3486A56784C3}" type="pres">
      <dgm:prSet presAssocID="{947BE8CE-CB6A-7D46-9622-4CAFF1715F3E}" presName="node" presStyleLbl="node1" presStyleIdx="1" presStyleCnt="4">
        <dgm:presLayoutVars>
          <dgm:bulletEnabled val="1"/>
        </dgm:presLayoutVars>
      </dgm:prSet>
      <dgm:spPr/>
    </dgm:pt>
    <dgm:pt modelId="{AFB8A1E5-18A0-C141-A910-86A18B6EEAED}" type="pres">
      <dgm:prSet presAssocID="{DC2F17E1-37E7-9440-9E05-29270983F7CE}" presName="sibTrans" presStyleLbl="sibTrans2D1" presStyleIdx="1" presStyleCnt="3"/>
      <dgm:spPr/>
    </dgm:pt>
    <dgm:pt modelId="{534000F6-01BA-E142-A1AF-9B715B4F19E0}" type="pres">
      <dgm:prSet presAssocID="{DC2F17E1-37E7-9440-9E05-29270983F7CE}" presName="connectorText" presStyleLbl="sibTrans2D1" presStyleIdx="1" presStyleCnt="3"/>
      <dgm:spPr/>
    </dgm:pt>
    <dgm:pt modelId="{3A783E50-98EE-BD4A-B57F-64AE4FC058FF}" type="pres">
      <dgm:prSet presAssocID="{68EAD576-DA40-4441-A509-E3BC02220228}" presName="node" presStyleLbl="node1" presStyleIdx="2" presStyleCnt="4">
        <dgm:presLayoutVars>
          <dgm:bulletEnabled val="1"/>
        </dgm:presLayoutVars>
      </dgm:prSet>
      <dgm:spPr/>
    </dgm:pt>
    <dgm:pt modelId="{CA883C4D-87AC-9948-9D96-75BA62677E8F}" type="pres">
      <dgm:prSet presAssocID="{248C5F5C-4905-F944-AEBC-2DFC82655B2B}" presName="sibTrans" presStyleLbl="sibTrans2D1" presStyleIdx="2" presStyleCnt="3"/>
      <dgm:spPr/>
    </dgm:pt>
    <dgm:pt modelId="{502DE7D1-12F5-C840-B41B-2C4D95DEFE35}" type="pres">
      <dgm:prSet presAssocID="{248C5F5C-4905-F944-AEBC-2DFC82655B2B}" presName="connectorText" presStyleLbl="sibTrans2D1" presStyleIdx="2" presStyleCnt="3"/>
      <dgm:spPr/>
    </dgm:pt>
    <dgm:pt modelId="{3A0E4D84-E34C-C947-BFCF-825C81BB5D02}" type="pres">
      <dgm:prSet presAssocID="{D94590F5-6400-8447-8D80-A4A15482D731}" presName="node" presStyleLbl="node1" presStyleIdx="3" presStyleCnt="4">
        <dgm:presLayoutVars>
          <dgm:bulletEnabled val="1"/>
        </dgm:presLayoutVars>
      </dgm:prSet>
      <dgm:spPr/>
    </dgm:pt>
  </dgm:ptLst>
  <dgm:cxnLst>
    <dgm:cxn modelId="{9E003020-2676-9048-978B-DA21E1278D26}" type="presOf" srcId="{947BE8CE-CB6A-7D46-9622-4CAFF1715F3E}" destId="{D80D4C92-F1E9-0840-9363-3486A56784C3}" srcOrd="0" destOrd="0" presId="urn:microsoft.com/office/officeart/2005/8/layout/process1"/>
    <dgm:cxn modelId="{BD814423-24E8-924A-B362-94ECF1D7EB5A}" type="presOf" srcId="{4064581E-7CCF-AD4D-98DA-EA727C84D351}" destId="{BE723175-D086-2C43-B5BF-9FB24C2811D7}" srcOrd="0" destOrd="0" presId="urn:microsoft.com/office/officeart/2005/8/layout/process1"/>
    <dgm:cxn modelId="{3C888223-8B2E-954B-A838-830B7CD1D718}" type="presOf" srcId="{D94590F5-6400-8447-8D80-A4A15482D731}" destId="{3A0E4D84-E34C-C947-BFCF-825C81BB5D02}" srcOrd="0" destOrd="0" presId="urn:microsoft.com/office/officeart/2005/8/layout/process1"/>
    <dgm:cxn modelId="{92231662-CB18-C248-BF52-C073529CAA5A}" srcId="{4064581E-7CCF-AD4D-98DA-EA727C84D351}" destId="{947BE8CE-CB6A-7D46-9622-4CAFF1715F3E}" srcOrd="1" destOrd="0" parTransId="{BE0FE9D9-11EF-C449-AC8C-C35215F912B0}" sibTransId="{DC2F17E1-37E7-9440-9E05-29270983F7CE}"/>
    <dgm:cxn modelId="{2D9A7B66-8367-E24F-8A9C-4471A14CB2FE}" type="presOf" srcId="{B5D054E7-2434-214B-8A08-90074F681B2C}" destId="{60830458-1D3B-AC47-B6B8-99E778C08071}" srcOrd="0" destOrd="0" presId="urn:microsoft.com/office/officeart/2005/8/layout/process1"/>
    <dgm:cxn modelId="{E43D334D-68D6-FE4F-910D-4163502FB1B9}" type="presOf" srcId="{248C5F5C-4905-F944-AEBC-2DFC82655B2B}" destId="{CA883C4D-87AC-9948-9D96-75BA62677E8F}" srcOrd="0" destOrd="0" presId="urn:microsoft.com/office/officeart/2005/8/layout/process1"/>
    <dgm:cxn modelId="{D978FD77-6DC8-B741-87E6-C117AAD17AA3}" srcId="{4064581E-7CCF-AD4D-98DA-EA727C84D351}" destId="{D94590F5-6400-8447-8D80-A4A15482D731}" srcOrd="3" destOrd="0" parTransId="{D313ECE3-7B39-C841-A345-CDB70A7D01DE}" sibTransId="{610A1EF3-F24A-684D-9EA3-698B34F663EB}"/>
    <dgm:cxn modelId="{33B61E97-27F0-9B45-B25D-92BD09C6410E}" type="presOf" srcId="{248C5F5C-4905-F944-AEBC-2DFC82655B2B}" destId="{502DE7D1-12F5-C840-B41B-2C4D95DEFE35}" srcOrd="1" destOrd="0" presId="urn:microsoft.com/office/officeart/2005/8/layout/process1"/>
    <dgm:cxn modelId="{24EAB29D-E336-EB40-B497-357A0E1CF5B4}" type="presOf" srcId="{B2173E31-5250-694B-9571-2803F58704E4}" destId="{944D2AAA-1867-804C-A6CE-B53D26369681}" srcOrd="0" destOrd="0" presId="urn:microsoft.com/office/officeart/2005/8/layout/process1"/>
    <dgm:cxn modelId="{277ADFB4-382C-994D-B0BE-EBE0BD236C9C}" type="presOf" srcId="{68EAD576-DA40-4441-A509-E3BC02220228}" destId="{3A783E50-98EE-BD4A-B57F-64AE4FC058FF}" srcOrd="0" destOrd="0" presId="urn:microsoft.com/office/officeart/2005/8/layout/process1"/>
    <dgm:cxn modelId="{EFA8F1C2-F534-5F4B-8566-36C7B4955E42}" type="presOf" srcId="{DC2F17E1-37E7-9440-9E05-29270983F7CE}" destId="{AFB8A1E5-18A0-C141-A910-86A18B6EEAED}" srcOrd="0" destOrd="0" presId="urn:microsoft.com/office/officeart/2005/8/layout/process1"/>
    <dgm:cxn modelId="{B690F7CD-FE81-644D-9E0B-A90FBA52EEF6}" srcId="{4064581E-7CCF-AD4D-98DA-EA727C84D351}" destId="{68EAD576-DA40-4441-A509-E3BC02220228}" srcOrd="2" destOrd="0" parTransId="{631AE80F-DD8C-7D4C-A90C-5B1888EC2646}" sibTransId="{248C5F5C-4905-F944-AEBC-2DFC82655B2B}"/>
    <dgm:cxn modelId="{49A619D8-DECC-AF4B-B105-3577605B2D17}" type="presOf" srcId="{DC2F17E1-37E7-9440-9E05-29270983F7CE}" destId="{534000F6-01BA-E142-A1AF-9B715B4F19E0}" srcOrd="1" destOrd="0" presId="urn:microsoft.com/office/officeart/2005/8/layout/process1"/>
    <dgm:cxn modelId="{4E202BDC-C628-384D-8AFA-07F8444F15B8}" type="presOf" srcId="{B5D054E7-2434-214B-8A08-90074F681B2C}" destId="{D4A80683-D0BB-E54E-9883-16C4FB3CB07C}" srcOrd="1" destOrd="0" presId="urn:microsoft.com/office/officeart/2005/8/layout/process1"/>
    <dgm:cxn modelId="{F05992E3-004A-AA44-97EF-8B240FED45BA}" srcId="{4064581E-7CCF-AD4D-98DA-EA727C84D351}" destId="{B2173E31-5250-694B-9571-2803F58704E4}" srcOrd="0" destOrd="0" parTransId="{FFACB0CC-0D22-8842-BC4B-6C0933B86D2E}" sibTransId="{B5D054E7-2434-214B-8A08-90074F681B2C}"/>
    <dgm:cxn modelId="{DC2A6DF6-937D-5647-A669-791071540CD5}" type="presParOf" srcId="{BE723175-D086-2C43-B5BF-9FB24C2811D7}" destId="{944D2AAA-1867-804C-A6CE-B53D26369681}" srcOrd="0" destOrd="0" presId="urn:microsoft.com/office/officeart/2005/8/layout/process1"/>
    <dgm:cxn modelId="{3C7B427D-9AEC-D34B-B47D-5BA78AC355F0}" type="presParOf" srcId="{BE723175-D086-2C43-B5BF-9FB24C2811D7}" destId="{60830458-1D3B-AC47-B6B8-99E778C08071}" srcOrd="1" destOrd="0" presId="urn:microsoft.com/office/officeart/2005/8/layout/process1"/>
    <dgm:cxn modelId="{86AE90C9-5A7C-2A40-97F3-C3D13ADDCC7A}" type="presParOf" srcId="{60830458-1D3B-AC47-B6B8-99E778C08071}" destId="{D4A80683-D0BB-E54E-9883-16C4FB3CB07C}" srcOrd="0" destOrd="0" presId="urn:microsoft.com/office/officeart/2005/8/layout/process1"/>
    <dgm:cxn modelId="{F2404A07-7C64-6A49-87E4-195B30C5FA3F}" type="presParOf" srcId="{BE723175-D086-2C43-B5BF-9FB24C2811D7}" destId="{D80D4C92-F1E9-0840-9363-3486A56784C3}" srcOrd="2" destOrd="0" presId="urn:microsoft.com/office/officeart/2005/8/layout/process1"/>
    <dgm:cxn modelId="{7873B81E-CFE7-E346-8C07-4392DF14633B}" type="presParOf" srcId="{BE723175-D086-2C43-B5BF-9FB24C2811D7}" destId="{AFB8A1E5-18A0-C141-A910-86A18B6EEAED}" srcOrd="3" destOrd="0" presId="urn:microsoft.com/office/officeart/2005/8/layout/process1"/>
    <dgm:cxn modelId="{3C1762A9-023C-1F4F-AC34-C87F843C809D}" type="presParOf" srcId="{AFB8A1E5-18A0-C141-A910-86A18B6EEAED}" destId="{534000F6-01BA-E142-A1AF-9B715B4F19E0}" srcOrd="0" destOrd="0" presId="urn:microsoft.com/office/officeart/2005/8/layout/process1"/>
    <dgm:cxn modelId="{3D46B4FB-DCD5-4A4F-952B-942D3FB6987D}" type="presParOf" srcId="{BE723175-D086-2C43-B5BF-9FB24C2811D7}" destId="{3A783E50-98EE-BD4A-B57F-64AE4FC058FF}" srcOrd="4" destOrd="0" presId="urn:microsoft.com/office/officeart/2005/8/layout/process1"/>
    <dgm:cxn modelId="{4DA8C50D-1FA5-8143-B5A9-792A0AE83D91}" type="presParOf" srcId="{BE723175-D086-2C43-B5BF-9FB24C2811D7}" destId="{CA883C4D-87AC-9948-9D96-75BA62677E8F}" srcOrd="5" destOrd="0" presId="urn:microsoft.com/office/officeart/2005/8/layout/process1"/>
    <dgm:cxn modelId="{03D4C280-DC2C-524C-A6DE-CE23B84CCE0D}" type="presParOf" srcId="{CA883C4D-87AC-9948-9D96-75BA62677E8F}" destId="{502DE7D1-12F5-C840-B41B-2C4D95DEFE35}" srcOrd="0" destOrd="0" presId="urn:microsoft.com/office/officeart/2005/8/layout/process1"/>
    <dgm:cxn modelId="{5D072693-38A1-664A-AC77-468D79BE6DB1}" type="presParOf" srcId="{BE723175-D086-2C43-B5BF-9FB24C2811D7}" destId="{3A0E4D84-E34C-C947-BFCF-825C81BB5D0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D2AAA-1867-804C-A6CE-B53D26369681}">
      <dsp:nvSpPr>
        <dsp:cNvPr id="0" name=""/>
        <dsp:cNvSpPr/>
      </dsp:nvSpPr>
      <dsp:spPr>
        <a:xfrm>
          <a:off x="4621" y="10378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1. Segmentation</a:t>
          </a:r>
        </a:p>
      </dsp:txBody>
      <dsp:txXfrm>
        <a:off x="40127" y="139288"/>
        <a:ext cx="1949441" cy="1141260"/>
      </dsp:txXfrm>
    </dsp:sp>
    <dsp:sp modelId="{60830458-1D3B-AC47-B6B8-99E778C08071}">
      <dsp:nvSpPr>
        <dsp:cNvPr id="0" name=""/>
        <dsp:cNvSpPr/>
      </dsp:nvSpPr>
      <dsp:spPr>
        <a:xfrm>
          <a:off x="2227119" y="45938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227119" y="559596"/>
        <a:ext cx="299835" cy="300644"/>
      </dsp:txXfrm>
    </dsp:sp>
    <dsp:sp modelId="{D80D4C92-F1E9-0840-9363-3486A56784C3}">
      <dsp:nvSpPr>
        <dsp:cNvPr id="0" name=""/>
        <dsp:cNvSpPr/>
      </dsp:nvSpPr>
      <dsp:spPr>
        <a:xfrm>
          <a:off x="2833255" y="10378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2. Calculate mean for each segmented cell</a:t>
          </a:r>
        </a:p>
      </dsp:txBody>
      <dsp:txXfrm>
        <a:off x="2868761" y="139288"/>
        <a:ext cx="1949441" cy="1141260"/>
      </dsp:txXfrm>
    </dsp:sp>
    <dsp:sp modelId="{AFB8A1E5-18A0-C141-A910-86A18B6EEAED}">
      <dsp:nvSpPr>
        <dsp:cNvPr id="0" name=""/>
        <dsp:cNvSpPr/>
      </dsp:nvSpPr>
      <dsp:spPr>
        <a:xfrm>
          <a:off x="5055754" y="45938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055754" y="559596"/>
        <a:ext cx="299835" cy="300644"/>
      </dsp:txXfrm>
    </dsp:sp>
    <dsp:sp modelId="{3A783E50-98EE-BD4A-B57F-64AE4FC058FF}">
      <dsp:nvSpPr>
        <dsp:cNvPr id="0" name=""/>
        <dsp:cNvSpPr/>
      </dsp:nvSpPr>
      <dsp:spPr>
        <a:xfrm>
          <a:off x="5661890" y="10378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3. Scatter plot for visualization</a:t>
          </a:r>
        </a:p>
      </dsp:txBody>
      <dsp:txXfrm>
        <a:off x="5697396" y="139288"/>
        <a:ext cx="1949441" cy="1141260"/>
      </dsp:txXfrm>
    </dsp:sp>
    <dsp:sp modelId="{CA883C4D-87AC-9948-9D96-75BA62677E8F}">
      <dsp:nvSpPr>
        <dsp:cNvPr id="0" name=""/>
        <dsp:cNvSpPr/>
      </dsp:nvSpPr>
      <dsp:spPr>
        <a:xfrm>
          <a:off x="7884389" y="45938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884389" y="559596"/>
        <a:ext cx="299835" cy="300644"/>
      </dsp:txXfrm>
    </dsp:sp>
    <dsp:sp modelId="{3A0E4D84-E34C-C947-BFCF-825C81BB5D02}">
      <dsp:nvSpPr>
        <dsp:cNvPr id="0" name=""/>
        <dsp:cNvSpPr/>
      </dsp:nvSpPr>
      <dsp:spPr>
        <a:xfrm>
          <a:off x="8490525" y="10378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4. Intrinsic and extrinsic noise calculation</a:t>
          </a:r>
        </a:p>
      </dsp:txBody>
      <dsp:txXfrm>
        <a:off x="8526031" y="139288"/>
        <a:ext cx="1949441" cy="1141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EED80-6F65-E143-A369-84C14C4FBFCE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93D2D-B27B-4543-8015-71CF7526B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7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left, red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3D2D-B27B-4543-8015-71CF7526BD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1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left, red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3D2D-B27B-4543-8015-71CF7526BD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01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ends of the extrinsic noise being high could be because the segmentation is circling ones that are all black as well as the middle one with high expression.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3D2D-B27B-4543-8015-71CF7526BD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76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579E3-7C3B-502B-C1CC-DB471E27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7621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DAA8DFE-2A93-0332-0594-DB7DC52525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3108" y="2159039"/>
            <a:ext cx="5486400" cy="3657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5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8289-4D3E-1B34-7EA6-A8AD5677E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D1A78-15D4-9587-E51B-9DDD1E4CE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31ED3-BCE9-834D-DE8F-0AA912234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F44B9-5C82-17A8-3B3C-F34EFE414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B2D0A-DEE7-FA0F-40B1-25992955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781AC-A1BF-847A-648A-FA311D91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01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1FA4-C4B9-85EF-CBD8-214C7AE2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24079E-4969-5298-EE74-318322D04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B6EFE-A3CA-BD97-4E6E-75C567F9D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90A14-CEBB-3570-4D8A-D9E523A4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12EC6-DABB-A6A6-AD33-E75F10BDF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5D297-83C4-D98A-DE03-82A78BA5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85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600-829D-EE49-6EE9-AF441B5B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DD892-B86E-D250-51A4-995202C44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18778-47D7-138A-A35C-0FAA02BCF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49B7A-5CE6-F17B-A73E-981A4054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C1FD6-3CFF-3241-AAC2-1FF97A989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78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B60AE6-6013-D574-D76B-031381373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D7825-9247-D9E3-038C-CC080C996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CB028-AE5A-BD9C-1A7E-D78BF38D2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EEA81-61C8-0065-0506-1DD5CEAE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3107B-4189-211F-6A2B-60F4C4DDE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24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CC85-D466-B727-5F2B-8FC97610D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B94C6-E960-25BC-D5E8-8566634DA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F8EDB-D40C-A1DE-F190-418DA45D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7190C-1CDD-6C80-34D0-C2E6029A4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52D52-FB97-4F32-9FB1-80958A8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6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B9EF-084D-F2FE-E67D-D5FEBCCD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F8984-EADD-1DFB-9974-E73FB43EC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86015-6E61-268B-83C8-37DE1773B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087ED-8117-2AFF-67D3-736513FC7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0D523-BE02-16B5-688F-15A1964C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83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501F-24CC-4B33-1C48-E0E66B12F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C6462-7DB6-7278-7983-E5DFD5AF6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83B28-9E1E-36AD-44AE-85B9B78E5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878F0-6F44-83CA-F8ED-3606BD63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04F77-F20A-5A73-5B97-85FB2ECA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89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755C-0E46-CBE0-C43D-B80C8400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F860C-ADD5-05CF-DFCC-4BAB969D2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B86BF-81C7-7637-A775-AD9D87F8C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BD6E8-D2EC-05E6-BC75-C28C3C4E7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79685-2E10-7FCF-6D50-C5C9552B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8919D-08B1-ED12-67EC-F57F21588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38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E5A5-7238-4022-4F5D-BF4FCC52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750FA-9400-68E9-1A27-85E0F69FA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2C68CE-8B12-AD67-AC95-FB741A792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08E8B-62AE-2994-0AC6-C88ACACB3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773E8-D6E2-18BB-B161-E831005268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AFE2BB-6D5B-5926-D927-67CE7077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9922E8-7BF3-9638-7AE7-6D2E0635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3C88A8-D5B9-A981-9D4A-6AB9F857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36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8B91D-B32A-27E7-DE9F-824E33E3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E020C-1739-A9F9-B5EA-DF2CAC02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F5F80-9FF9-B5FF-B44D-1EDB7E5CD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B3CFB-112C-CB84-B639-DD8A57EE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2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579E3-7C3B-502B-C1CC-DB471E27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379927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DAA8DFE-2A93-0332-0594-DB7DC52525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8420" y="2159039"/>
            <a:ext cx="5791088" cy="365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890FDCB4-70F2-FEC9-FB09-C659139FB3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2492" y="2151024"/>
            <a:ext cx="5791088" cy="3657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09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E594D1-2F18-91D3-0FB0-2955F6AE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533EF8-ECF9-32BE-739C-C4B29F5BF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F40B6-7C50-02C8-F7A9-5720B855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707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66F6-D2AE-2B02-9D33-10BDBC99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ED9D8-083C-A34C-72A5-26E75CD57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4B9F0-BDE9-1E27-5AA7-9317F93AC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3F486-75C5-7905-6962-BC5EF2BC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3F3CC-EA80-E330-55C7-CE675924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6F873-4E1F-4CD7-9CA7-C0B6A7E7C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22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9788-A161-A2AF-11E1-D9657B130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10639B-EC7D-72E1-DDC8-8F5A505A11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94135-8F8C-EC0F-A3DE-6298C9138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16BA8-7D58-4F4C-9F7F-5EAF826D5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33E41-2D05-C95E-0C2D-1116F851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E36B2-09A7-BA49-2538-6C60EC59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32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B3109-CA73-D3A5-22A2-42D18D14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D5EA55-31DF-944B-6E4F-E10E646DE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56562-D859-8846-4D64-59C103BEE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77FCB-E1A1-13DE-DA48-A7FCD7F6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02B38-A230-36C2-451D-C39E108F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21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8BC31A-0BC4-FBA0-E621-65AC01EBA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FB82B-5EF2-8D3D-C80E-3B0DA5EFE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E91DC-1A70-F0E2-6F02-FCD7DB058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13DA6-CBFA-FEE7-5F32-F0D509027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A57BA-E0D1-E72C-AC85-3F6C6604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9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FA3CF-97A5-67DA-5FE5-8CCD3666D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63AF0-CFDC-A1C4-FBF2-EE249E0C7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1BE51-3A96-6560-3F62-2568463B6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A075C-2B26-F50C-FD1D-E4E473C5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92FB-E514-47DC-A97F-0AEE5C5A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6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BDA1-6B69-3CF7-2D57-A9CA4DFBC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5B23F-95BB-2182-6A01-342A9C237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8BF1B-8560-BFFC-6C6B-95E5608D1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6E0D5-6001-560D-6C87-0F55D3291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485A5-F88A-6ADF-154C-03FF7C7D4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996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159B7-9CF4-4539-2A2C-1538089A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E5D6D-A354-717F-0D65-E1A9E03BF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3A1B-B9EA-D3F5-D51B-4A5FF78C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610A9-2968-1D26-C6AC-7345111B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DA779-CCB8-ED9D-9A10-25C4AA991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559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8BAB-3012-C378-5907-463D66874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96828-0FAD-55E3-7AE7-00279FABA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7B9C9-F6B5-E1F3-F758-A55A15FB3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66E66-FC74-11B4-38F0-12FC2DAA3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C095A-4817-1299-BBE3-1E2590F5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12BD0-7ABD-2895-835D-C999298C0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18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9E91-1B7A-712D-CB1D-F5D9D777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8B30B-239A-7269-C189-21E1FD4D2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158ED-D438-A823-4579-88CB16BD6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EF87F-E34D-7B14-FD88-DD3F0B386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0603E1-22F2-D06D-3801-33FF158CCC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D6D30F-46F8-84A9-9C29-A2C786C9C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AB4E88-AFF7-E333-9FB6-EF6B17059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ECB991-0D17-3251-F35C-86E10333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2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6F610-A309-ACA1-7D81-3D5B53AFF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B9240-19A3-A854-F0DC-D3FD6D895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8FCDE-CC78-B9E2-ADB8-75DAF36C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7EDD0-E973-6608-84A1-FFEB1D87F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25424-7A80-DB40-DD15-A2D03EF9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725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5B1E-41B1-57DC-9001-6CE3266D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D6198-C93B-BE10-7319-60271F595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C1BC3-451B-99E6-ED33-6F47021D4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F42C-8E1C-3CF0-DF89-BED0E037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306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428326-8E88-ED65-66D4-EFCE3FBA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2231C-6C4A-471A-BB1F-68EAF244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413FC-B427-9536-6EFA-1B63C49D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39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C9909-95DE-7DD9-FDF2-CE0E9F4EC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B7AB8-B2F8-4AAD-7204-7CED219D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20243-E391-8FEE-EAEC-65BFB8418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8BACB-9272-DE51-152D-5D00CB479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F38AA-CD3B-DE64-3DE2-CDBC607B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BCC2E-F038-4BD9-9155-41D63274A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202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6CFB-1771-9C86-82B9-512F8E1CA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A08E8F-4398-B6C7-51C4-2BB1627C0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38ABC-31FB-D2D9-0FD9-D97A15EF7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FFD31-8010-14B8-85D5-ADCC362E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5F908-486F-699E-2917-60329958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4AD7C-D411-FDB4-AD65-0785A81A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97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6123-006A-1B8C-5A23-46E277FB8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589D5-9578-90EB-3379-64BDDE72D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98DBB-3B7B-FB45-19A2-4A658909E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A71F1-F5B8-4CD2-2773-89DC1BF9E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166D7-F252-75B4-F9AE-02207620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476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0B2C40-4618-7F3B-E154-D4F9756A28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D5401-4FF5-67A7-617E-F76B2040B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AECD2-54C2-FBEF-62A1-E1FD2C3D7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87E71-8ADD-E79A-3957-3DF4D7C80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C8F6A-CCA8-24C6-D117-B2976DDB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30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1BE6-6539-6E84-9097-108B6CF4C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B2F76-9070-E411-0B3F-B188E69B1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72F3D-62B8-EA93-5BD8-C75D7FBB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36915-FCE4-6512-05B6-08F8B345A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2E416-BBDF-1C71-6DFF-4B6A7D85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892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E98C-A03E-2912-68AC-15EDA4BF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7D2-F98A-E970-1935-DA503ECC1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FC2BE-37CB-848D-44C5-FAE8A671F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53B3D-DE4D-D6E2-6760-26C377698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2CB68-564B-38D3-F407-29EBBC67A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722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49E89-8B96-2851-48A9-62C760733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A63C3-CA68-ABAB-46D0-74D84A5AF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FD409-91BD-B829-A5FE-F274F47E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A0711-AC23-2B7F-1EC2-2C5CC925A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CC7CB-1E7E-BB2E-46C0-B5B64D4A9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081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E5C18-67F9-B0E4-FBA9-991DA547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2692E-D793-3EC5-E001-46F00E840E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4BDA8-8F29-9730-2620-F64FDAFC6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CE52C-0B7A-6FB5-E206-E67170AF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2C492-35EC-FBC5-BA4A-4D3AAA491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9109-A6C2-0A19-64A0-499A4F72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1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72D03-5C44-A321-A055-C679882F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447D-B2AC-DDF5-67DD-8AFFB5109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33714-E066-BB71-CBC3-3657C3A8C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CF715-FFB7-7543-764D-B807AF7E5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A254C-E561-B558-FB34-4DBCCE60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77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7E22-0350-5B01-A074-B8EFB875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945E4-29CA-6417-38C4-546747244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015F2-5217-8F74-F6EA-F17396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EE00E-9A4A-EB43-A52B-57EFBB4E22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5BAD54-802B-EEA8-935A-A868971744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AF99EE-A28D-66EB-5309-33826D59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F933DA-951C-156F-67BA-DE78707A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DB6E5F-5CCE-9E4F-A5E6-93F92C24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465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D2C9-67DB-7C96-0F55-89404501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D4E67-0663-BA70-4F01-7ECDD434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D0356-DA47-19DA-6487-9D763E223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B343A-0008-AAB0-DB43-AB161D4C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743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CD7CA3-B4A3-F493-5CD8-D6E361596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4B328-4AD3-7DD2-52B9-CF30D1505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13CB3-F336-EBB0-26F7-FAB05179A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291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1AD1-CE55-1FF6-06BA-DCDC7187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DEE80-52D8-2E59-5540-EAF8F5B5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826237-08AB-9C6D-6EDC-13B4D247E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76C0A-A5A8-4A63-7ED7-4AEAB1B3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95711-F6BA-A6FC-A14D-75BE36166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AEF50-55C4-2533-2886-16EAFFD2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774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FC602-ED19-4911-384A-7DA8BBC6F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85065D-4F14-F1CD-0FF4-31D67E26F7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A223A-EDC7-F934-959A-B8ADC3BD9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73062-0302-CC16-0334-1130141D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BE5E2-0B58-B436-3F66-787C127EA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67E12-5D65-02AD-0E95-26BA6F85D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3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47FA-6446-4E3C-4C5C-1F101A02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6272F3-832B-A10C-CA68-8474B49B2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3C3D4-9CBB-4B56-631B-B421933E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A5322-25B9-C942-0F41-943F696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5944B-28C1-957A-47BA-A0158CB0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545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0EB73-0032-A4A4-BC44-15EDD7EA7A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9B156-9D5B-17A5-4176-22EFCCCEE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F9176-3646-2EA1-2630-4E3CF4912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DB2B4-D8CE-5C41-3A20-2C9E2704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D5F-55AB-89F8-62FF-8DA0FD65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96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84CDA-2EB1-95B0-CE8C-23B734DA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4C378-606A-1692-C01B-C21AA34D7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39A83-75E7-14C1-E83F-2A763B0A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39EBB-FD69-4A43-2174-5CC30A095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83BAC-FE93-1906-6B30-F12F3D1B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00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D3A2-B5FA-709D-2BFA-22D14810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57D4F-1D8D-7E15-ED05-B7FFD8586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32CCD-5040-D5A1-D46A-B8AC3A1B1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DBEC1-5C12-77AA-6FE1-587E84D38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D0A0A-2C8F-2FBB-E0B8-18600102C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7CCF-505B-264F-8FBA-9DBBF423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8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04BE-6745-D3E3-D734-4427C602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8B703-DDCE-6458-E45F-4AA2AAE78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2E70F-BC07-E73C-68CA-4AF380570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4875A-2C3A-7C8E-7991-5B649B6AB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682EBF-4FCA-83E8-1A1C-EE9C98561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4D8FA-D454-7379-9D9C-E2B92AEBB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FB8E75-07A3-7062-C568-DC1ABE912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21DCF5-25E6-4A0A-16EF-D7E6BD49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1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246D-69B7-47A7-EFB2-F049AABDA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39210-3D41-58C3-2918-8D38D391D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18853-6816-1C51-762E-76A0E4A0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BB550-9A81-F784-D806-39598BCFD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9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00B0B8-6611-0412-83F0-DA41D9ADB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7FA30-64B2-DEB4-608D-5F9B2C823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034B6-962A-4754-CBC7-A931F5E86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3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DABBDB-BA7C-0781-4AE3-15F4F6588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A3445-BC5C-FA25-49C8-ED9035A92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B3D2A-0FCF-0453-127B-9CC322609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2D02F-CD39-194B-B83D-566D0E303076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92AA7-36F1-AF09-C56F-5042DD8B6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97D30-803E-2F13-0C91-785B7E3BA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0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97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3788CD-874B-5D60-E591-B2EFA987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FBF5D-3433-9A1B-C8C4-2723EF29C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D137B-9C81-7D3F-03BC-4CC28845C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1E3EB-B44C-4442-946D-7A33C2B5B130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679D0-3781-CC95-D125-B3C07E922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3BE7E-72F5-F5F2-8691-FA0A15F16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4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3049C-2C42-4400-EE26-553B387BF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CA7EF-F3BE-3B6D-38C9-D52727877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427BC-F2B4-00D6-072A-BA407F202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EF77A-2716-6646-88A3-B448D92F20A5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B95D8-6AC4-5459-FE0F-4D7742FDD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D6220-56E1-FDCF-6956-21EDD4D1D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79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C9E523-99FB-EE65-855C-0010F56B8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136DF-A5D8-D5AF-2E58-14EEE901D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26FAA-EB8F-DCCD-F309-3C44E11309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46CC6-8285-6A48-B6B3-B4D89315DEE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69E84-AE20-26D3-AD3F-1EAD1A5FED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28580-9F52-5F9D-7151-1FEE78FC1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8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FC5D-E4F8-2E54-E4C5-9A402D237E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Noise analysis of Spheroids (more specific the better)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E9C31-63EB-C69A-06B7-6FCFA7EC7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Date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Bleris Lab</a:t>
            </a:r>
          </a:p>
        </p:txBody>
      </p:sp>
    </p:spTree>
    <p:extLst>
      <p:ext uri="{BB962C8B-B14F-4D97-AF65-F5344CB8AC3E}">
        <p14:creationId xmlns:p14="http://schemas.microsoft.com/office/powerpoint/2010/main" val="1039298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3910-B39D-539E-9766-5FADEBE1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and extrinsic noise calculation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2CBDD9-F4B2-B61D-81DA-CCCB08821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469" y="2003632"/>
            <a:ext cx="5468531" cy="3858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B7D339-BC4A-F099-C884-2FD44F356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61509"/>
            <a:ext cx="5468531" cy="380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49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3910-B39D-539E-9766-5FADEBE1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of expression vs Frame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EF8CC-3422-F948-692A-4B8CB162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59" y="2100979"/>
            <a:ext cx="5386503" cy="3800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A9BFC3-6111-FCE4-D073-A3E961493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362" y="2100979"/>
            <a:ext cx="5501089" cy="38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4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95556-5DD0-AABC-995E-BF858099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Spheroid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90E8D6-BD88-5440-0BA4-D38B7E380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08664" y="1690496"/>
            <a:ext cx="4036777" cy="3359868"/>
          </a:xfrm>
          <a:prstGeom prst="rect">
            <a:avLst/>
          </a:prstGeom>
        </p:spPr>
      </p:pic>
      <p:pic>
        <p:nvPicPr>
          <p:cNvPr id="7" name="Projections of 34a-dbl_0002">
            <a:hlinkClick r:id="" action="ppaction://media"/>
            <a:extLst>
              <a:ext uri="{FF2B5EF4-FFF2-40B4-BE49-F238E27FC236}">
                <a16:creationId xmlns:a16="http://schemas.microsoft.com/office/drawing/2014/main" id="{F353B618-B2AE-32A8-7410-B5604F83C5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8940" y="1650780"/>
            <a:ext cx="4036778" cy="33993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D79ADF-9C84-9C73-5F1A-FF23FF1FB6D9}"/>
              </a:ext>
            </a:extLst>
          </p:cNvPr>
          <p:cNvSpPr txBox="1"/>
          <p:nvPr/>
        </p:nvSpPr>
        <p:spPr>
          <a:xfrm>
            <a:off x="1845578" y="5207220"/>
            <a:ext cx="2942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115 slices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Analysis on 12-80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color?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did we use / not use</a:t>
            </a:r>
          </a:p>
        </p:txBody>
      </p:sp>
    </p:spTree>
    <p:extLst>
      <p:ext uri="{BB962C8B-B14F-4D97-AF65-F5344CB8AC3E}">
        <p14:creationId xmlns:p14="http://schemas.microsoft.com/office/powerpoint/2010/main" val="107376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5F77-F8E0-8723-DC3F-959F3A3E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/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0CED8-D1C3-D5AC-7860-82E27B23E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Decompose total noise into extrinsic and intrinsic noise in a segmented fluorescence image of the spheroid</a:t>
            </a:r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Hypothesis: 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Extrinsic noise is different based on location 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Unsure about intrinsic noise</a:t>
            </a:r>
          </a:p>
        </p:txBody>
      </p:sp>
    </p:spTree>
    <p:extLst>
      <p:ext uri="{BB962C8B-B14F-4D97-AF65-F5344CB8AC3E}">
        <p14:creationId xmlns:p14="http://schemas.microsoft.com/office/powerpoint/2010/main" val="3815120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10615-E9E6-7967-22D5-229AC593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5BA8B89-E770-20AF-F2AA-F5F19C19D1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8143892"/>
              </p:ext>
            </p:extLst>
          </p:nvPr>
        </p:nvGraphicFramePr>
        <p:xfrm>
          <a:off x="838200" y="2103539"/>
          <a:ext cx="10515600" cy="141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17FCC23-F137-799E-E5B1-82D324F04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072" y="3678007"/>
            <a:ext cx="1663700" cy="166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9BC8E-6ED9-D71F-1909-63C0D5DABF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486" y="3833978"/>
            <a:ext cx="1803592" cy="16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7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A370F-906C-4604-0ABE-5099F2F7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78194-77A4-D77D-A031-3C0F25419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Cellpose</a:t>
            </a:r>
            <a:r>
              <a:rPr lang="en-US" dirty="0"/>
              <a:t> algorithm (</a:t>
            </a:r>
            <a:r>
              <a:rPr lang="en-US" dirty="0">
                <a:highlight>
                  <a:srgbClr val="FFFF00"/>
                </a:highlight>
              </a:rPr>
              <a:t>Stringer et al. Nature Methods 2021?)</a:t>
            </a:r>
          </a:p>
          <a:p>
            <a:pPr lvl="1"/>
            <a:r>
              <a:rPr lang="en-US" dirty="0"/>
              <a:t>Outputs the boundaries of different cells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4DB86F-4474-D226-CEF0-CD67CA1D1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3" y="2826601"/>
            <a:ext cx="5267696" cy="1694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B3550F-42C5-1858-9F53-A0FD5EFC1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37" y="2893713"/>
            <a:ext cx="6160370" cy="18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67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A370F-906C-4604-0ABE-5099F2F7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78194-77A4-D77D-A031-3C0F25419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Cellpose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Outputs the boundaries of different cells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0EDE9-8EEC-E3D9-038D-14492EAFB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55044"/>
            <a:ext cx="9504446" cy="25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18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97A7-EE1B-707E-57CE-E69CB8C8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07"/>
            <a:ext cx="10515600" cy="1325563"/>
          </a:xfrm>
        </p:spPr>
        <p:txBody>
          <a:bodyPr/>
          <a:lstStyle/>
          <a:p>
            <a:r>
              <a:rPr lang="en-US" dirty="0"/>
              <a:t>Mean intensity histogram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8BC9D-F9F4-E291-45F0-6FC51BD2D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264" y="3955978"/>
            <a:ext cx="2324243" cy="2308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1FF36F-A81C-6CA0-2BC4-F8DF81F8B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841" y="4113165"/>
            <a:ext cx="3497336" cy="2350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E7FCA-550B-BAC9-9665-B82BB4178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265" y="1440770"/>
            <a:ext cx="2324243" cy="2308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E25C2A-DEEE-9AF3-892C-B67C751D4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103" y="1519952"/>
            <a:ext cx="3833206" cy="2257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FE4A19-37FF-4C2B-B15D-BA09A890BDFF}"/>
              </a:ext>
            </a:extLst>
          </p:cNvPr>
          <p:cNvSpPr txBox="1"/>
          <p:nvPr/>
        </p:nvSpPr>
        <p:spPr>
          <a:xfrm>
            <a:off x="6129869" y="1125471"/>
            <a:ext cx="218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CFP expression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80457-9B32-7623-72CE-65BE6DB7E0D7}"/>
              </a:ext>
            </a:extLst>
          </p:cNvPr>
          <p:cNvSpPr txBox="1"/>
          <p:nvPr/>
        </p:nvSpPr>
        <p:spPr>
          <a:xfrm rot="16200000">
            <a:off x="4746970" y="2324169"/>
            <a:ext cx="7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56A54-06AE-0817-9AD3-3A4822347515}"/>
              </a:ext>
            </a:extLst>
          </p:cNvPr>
          <p:cNvSpPr txBox="1"/>
          <p:nvPr/>
        </p:nvSpPr>
        <p:spPr>
          <a:xfrm>
            <a:off x="5996865" y="3857101"/>
            <a:ext cx="2553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mKate2 expression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162725-90E3-F4D5-1691-47989EF4989E}"/>
              </a:ext>
            </a:extLst>
          </p:cNvPr>
          <p:cNvSpPr txBox="1"/>
          <p:nvPr/>
        </p:nvSpPr>
        <p:spPr>
          <a:xfrm>
            <a:off x="1508074" y="1335286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Slice #3X</a:t>
            </a:r>
          </a:p>
        </p:txBody>
      </p:sp>
    </p:spTree>
    <p:extLst>
      <p:ext uri="{BB962C8B-B14F-4D97-AF65-F5344CB8AC3E}">
        <p14:creationId xmlns:p14="http://schemas.microsoft.com/office/powerpoint/2010/main" val="293695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9CF1D-0BD1-6F40-8A0A-F2A66A0C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127744" cy="3398801"/>
          </a:xfrm>
        </p:spPr>
        <p:txBody>
          <a:bodyPr/>
          <a:lstStyle/>
          <a:p>
            <a:r>
              <a:rPr lang="en-US" dirty="0"/>
              <a:t>Scatter plot for visualization</a:t>
            </a:r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C5EE851A-6D32-CA4B-3E41-CE6662770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2490" y="365125"/>
            <a:ext cx="7083566" cy="590297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8B9696-C22C-F916-350C-58227D72558E}"/>
              </a:ext>
            </a:extLst>
          </p:cNvPr>
          <p:cNvSpPr txBox="1"/>
          <p:nvPr/>
        </p:nvSpPr>
        <p:spPr>
          <a:xfrm>
            <a:off x="6841375" y="448887"/>
            <a:ext cx="279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CFP vs Mean mKate2</a:t>
            </a:r>
          </a:p>
        </p:txBody>
      </p:sp>
    </p:spTree>
    <p:extLst>
      <p:ext uri="{BB962C8B-B14F-4D97-AF65-F5344CB8AC3E}">
        <p14:creationId xmlns:p14="http://schemas.microsoft.com/office/powerpoint/2010/main" val="230117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97A7-EE1B-707E-57CE-E69CB8C8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07"/>
            <a:ext cx="10515600" cy="1325563"/>
          </a:xfrm>
        </p:spPr>
        <p:txBody>
          <a:bodyPr/>
          <a:lstStyle/>
          <a:p>
            <a:r>
              <a:rPr lang="en-US" dirty="0"/>
              <a:t>Noise decomposition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3DB1A-844A-50AC-B673-CFB748249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07" y="1440770"/>
            <a:ext cx="4423756" cy="470024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8C973D-998D-950C-4279-61A269B954C7}"/>
              </a:ext>
            </a:extLst>
          </p:cNvPr>
          <p:cNvCxnSpPr/>
          <p:nvPr/>
        </p:nvCxnSpPr>
        <p:spPr>
          <a:xfrm flipV="1">
            <a:off x="2352502" y="3582785"/>
            <a:ext cx="2410691" cy="1147157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A7D8263-A24A-A96E-FD6E-B8FC3FBD02D1}"/>
              </a:ext>
            </a:extLst>
          </p:cNvPr>
          <p:cNvSpPr txBox="1"/>
          <p:nvPr/>
        </p:nvSpPr>
        <p:spPr>
          <a:xfrm>
            <a:off x="4383639" y="3790890"/>
            <a:ext cx="152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Extrinsic noise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B53DAB-5E6B-2F27-CAFB-B8ABB41D57FE}"/>
              </a:ext>
            </a:extLst>
          </p:cNvPr>
          <p:cNvCxnSpPr>
            <a:cxnSpLocks/>
          </p:cNvCxnSpPr>
          <p:nvPr/>
        </p:nvCxnSpPr>
        <p:spPr>
          <a:xfrm flipH="1" flipV="1">
            <a:off x="3100647" y="3429000"/>
            <a:ext cx="731520" cy="1201189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18A408-E054-C8BF-072C-979D60E8E6B2}"/>
              </a:ext>
            </a:extLst>
          </p:cNvPr>
          <p:cNvSpPr txBox="1"/>
          <p:nvPr/>
        </p:nvSpPr>
        <p:spPr>
          <a:xfrm>
            <a:off x="2859760" y="3025523"/>
            <a:ext cx="152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Extrinsic noise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4F322-1773-1D0A-FC2E-8F06C9BB6383}"/>
              </a:ext>
            </a:extLst>
          </p:cNvPr>
          <p:cNvSpPr txBox="1"/>
          <p:nvPr/>
        </p:nvSpPr>
        <p:spPr>
          <a:xfrm>
            <a:off x="5906192" y="1893792"/>
            <a:ext cx="506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**Show formula used</a:t>
            </a:r>
          </a:p>
        </p:txBody>
      </p:sp>
    </p:spTree>
    <p:extLst>
      <p:ext uri="{BB962C8B-B14F-4D97-AF65-F5344CB8AC3E}">
        <p14:creationId xmlns:p14="http://schemas.microsoft.com/office/powerpoint/2010/main" val="853716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8701</TotalTime>
  <Words>203</Words>
  <Application>Microsoft Office PowerPoint</Application>
  <PresentationFormat>Widescreen</PresentationFormat>
  <Paragraphs>45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2_Custom Design</vt:lpstr>
      <vt:lpstr>1_Custom Design</vt:lpstr>
      <vt:lpstr>Custom Design</vt:lpstr>
      <vt:lpstr>Noise analysis of Spheroids (more specific the better)</vt:lpstr>
      <vt:lpstr>Spheroid data</vt:lpstr>
      <vt:lpstr>Goal / hypothesis</vt:lpstr>
      <vt:lpstr>Process overview</vt:lpstr>
      <vt:lpstr>1. Segment</vt:lpstr>
      <vt:lpstr>Segment</vt:lpstr>
      <vt:lpstr>Mean intensity histogram</vt:lpstr>
      <vt:lpstr>Scatter plot for visualization</vt:lpstr>
      <vt:lpstr>Noise decomposition</vt:lpstr>
      <vt:lpstr>Intrinsic and extrinsic noise calculation</vt:lpstr>
      <vt:lpstr>CV of expression vs Frame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George, Daniel</dc:creator>
  <cp:lastModifiedBy>Kang, Taek</cp:lastModifiedBy>
  <cp:revision>14</cp:revision>
  <cp:lastPrinted>2023-01-09T18:52:48Z</cp:lastPrinted>
  <dcterms:created xsi:type="dcterms:W3CDTF">2022-09-26T00:57:58Z</dcterms:created>
  <dcterms:modified xsi:type="dcterms:W3CDTF">2023-01-16T21:45:34Z</dcterms:modified>
</cp:coreProperties>
</file>